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0" r:id="rId19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5" Type="http://schemas.openxmlformats.org/officeDocument/2006/relationships/slide" Target="slides/slide7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9" name="Shape 9939"/>
        <p:cNvGrpSpPr/>
        <p:nvPr/>
      </p:nvGrpSpPr>
      <p:grpSpPr>
        <a:xfrm>
          <a:off x="0" y="0"/>
          <a:ext cx="0" cy="0"/>
          <a:chOff x="0" y="0"/>
          <a:chExt cx="0" cy="0"/>
        </a:xfrm>
      </p:grpSpPr>
      <p:sp>
        <p:nvSpPr>
          <p:cNvPr id="9940" name="Google Shape;9940;p75:notes"/>
          <p:cNvSpPr/>
          <p:nvPr>
            <p:ph idx="2" type="sldImg"/>
          </p:nvPr>
        </p:nvSpPr>
        <p:spPr>
          <a:xfrm>
            <a:off x="1249363" y="695325"/>
            <a:ext cx="4498975" cy="3476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41" name="Google Shape;9941;p75:notes"/>
          <p:cNvSpPr txBox="1"/>
          <p:nvPr>
            <p:ph idx="1" type="body"/>
          </p:nvPr>
        </p:nvSpPr>
        <p:spPr>
          <a:xfrm>
            <a:off x="700088" y="4405313"/>
            <a:ext cx="5597525" cy="41719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5.xml"/></Relationships>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2" name="Shape 9942"/>
        <p:cNvGrpSpPr/>
        <p:nvPr/>
      </p:nvGrpSpPr>
      <p:grpSpPr>
        <a:xfrm>
          <a:off x="0" y="0"/>
          <a:ext cx="0" cy="0"/>
          <a:chOff x="0" y="0"/>
          <a:chExt cx="0" cy="0"/>
        </a:xfrm>
      </p:grpSpPr>
      <p:sp>
        <p:nvSpPr>
          <p:cNvPr id="9943" name="Google Shape;9943;p1505"/>
          <p:cNvSpPr txBox="1"/>
          <p:nvPr>
            <p:ph type="title"/>
          </p:nvPr>
        </p:nvSpPr>
        <p:spPr>
          <a:xfrm>
            <a:off x="578504" y="152681"/>
            <a:ext cx="7986993" cy="533680"/>
          </a:xfrm>
          <a:prstGeom prst="rect">
            <a:avLst/>
          </a:prstGeom>
          <a:noFill/>
          <a:ln>
            <a:noFill/>
          </a:ln>
        </p:spPr>
        <p:txBody>
          <a:bodyPr anchorCtr="0" anchor="t" bIns="42500" lIns="85025" spcFirstLastPara="1" rIns="85025" wrap="square" tIns="42500">
            <a:noAutofit/>
          </a:bodyPr>
          <a:lstStyle/>
          <a:p>
            <a:pPr indent="0" lvl="0" marL="0" rtl="0" algn="ctr">
              <a:spcBef>
                <a:spcPts val="0"/>
              </a:spcBef>
              <a:spcAft>
                <a:spcPts val="0"/>
              </a:spcAft>
              <a:buNone/>
            </a:pPr>
            <a:r>
              <a:rPr b="1" i="1" lang="en-US" sz="2471">
                <a:solidFill>
                  <a:srgbClr val="FF0000"/>
                </a:solidFill>
                <a:latin typeface="Arial Narrow"/>
                <a:ea typeface="Arial Narrow"/>
                <a:cs typeface="Arial Narrow"/>
                <a:sym typeface="Arial Narrow"/>
              </a:rPr>
              <a:t>CSGB Team Structure</a:t>
            </a:r>
            <a:endParaRPr/>
          </a:p>
        </p:txBody>
      </p:sp>
      <p:sp>
        <p:nvSpPr>
          <p:cNvPr id="9944" name="Google Shape;9944;p1505"/>
          <p:cNvSpPr txBox="1"/>
          <p:nvPr/>
        </p:nvSpPr>
        <p:spPr>
          <a:xfrm>
            <a:off x="1318093" y="5715000"/>
            <a:ext cx="6730533" cy="981871"/>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t" bIns="42500" lIns="85025" spcFirstLastPara="1" rIns="85025" wrap="square" tIns="42500">
            <a:spAutoFit/>
          </a:bodyPr>
          <a:lstStyle/>
          <a:p>
            <a:pPr indent="-288566" lvl="0" marL="453861" marR="0" rtl="0" algn="l">
              <a:spcBef>
                <a:spcPts val="0"/>
              </a:spcBef>
              <a:spcAft>
                <a:spcPts val="0"/>
              </a:spcAft>
              <a:buClr>
                <a:srgbClr val="000000"/>
              </a:buClr>
              <a:buSzPts val="1941"/>
              <a:buFont typeface="Noto Sans Symbols"/>
              <a:buChar char="▪"/>
            </a:pPr>
            <a:r>
              <a:rPr b="1" lang="en-US" sz="1941">
                <a:solidFill>
                  <a:srgbClr val="000000"/>
                </a:solidFill>
                <a:latin typeface="Times New Roman"/>
                <a:ea typeface="Times New Roman"/>
                <a:cs typeface="Times New Roman"/>
                <a:sym typeface="Times New Roman"/>
              </a:rPr>
              <a:t>Division-wide themes:  chemical imaging; ultrafast chemical sciences; nanoscale science; catalysis science; theory, modeling, &amp; simulation; synthesis</a:t>
            </a:r>
            <a:endParaRPr/>
          </a:p>
        </p:txBody>
      </p:sp>
      <p:sp>
        <p:nvSpPr>
          <p:cNvPr id="9945" name="Google Shape;9945;p1505"/>
          <p:cNvSpPr txBox="1"/>
          <p:nvPr/>
        </p:nvSpPr>
        <p:spPr>
          <a:xfrm>
            <a:off x="5385828" y="762001"/>
            <a:ext cx="2958353" cy="1443920"/>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Molecular mechanisms of light capture and its conversion to chemical end electrical energy via chemical and biochemical pathways</a:t>
            </a:r>
            <a:endParaRPr/>
          </a:p>
        </p:txBody>
      </p:sp>
      <p:sp>
        <p:nvSpPr>
          <p:cNvPr id="9946" name="Google Shape;9946;p1505"/>
          <p:cNvSpPr txBox="1"/>
          <p:nvPr/>
        </p:nvSpPr>
        <p:spPr>
          <a:xfrm>
            <a:off x="6569448" y="3353361"/>
            <a:ext cx="2218765" cy="1987146"/>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Characterization, control, and optimization of chemical transformations, from catalysis to geochemistry</a:t>
            </a:r>
            <a:endParaRPr/>
          </a:p>
        </p:txBody>
      </p:sp>
      <p:sp>
        <p:nvSpPr>
          <p:cNvPr id="9947" name="Google Shape;9947;p1505"/>
          <p:cNvSpPr/>
          <p:nvPr/>
        </p:nvSpPr>
        <p:spPr>
          <a:xfrm>
            <a:off x="4423522" y="2742639"/>
            <a:ext cx="2262188" cy="2330824"/>
          </a:xfrm>
          <a:prstGeom prst="ellipse">
            <a:avLst/>
          </a:prstGeom>
          <a:solidFill>
            <a:srgbClr val="CCFF99"/>
          </a:solidFill>
          <a:ln cap="flat" cmpd="sng" w="28575">
            <a:solidFill>
              <a:srgbClr val="33CC33"/>
            </a:solidFill>
            <a:prstDash val="solid"/>
            <a:round/>
            <a:headEnd len="sm" w="sm" type="none"/>
            <a:tailEnd len="sm" w="sm" type="none"/>
          </a:ln>
        </p:spPr>
        <p:txBody>
          <a:bodyPr anchorCtr="0" anchor="ctr" bIns="42500" lIns="85025" spcFirstLastPara="1" rIns="85025" wrap="square" tIns="42500">
            <a:noAutofit/>
          </a:bodyPr>
          <a:lstStyle/>
          <a:p>
            <a:pPr indent="0" lvl="0" marL="0" marR="0" rtl="0" algn="ctr">
              <a:spcBef>
                <a:spcPts val="0"/>
              </a:spcBef>
              <a:spcAft>
                <a:spcPts val="0"/>
              </a:spcAft>
              <a:buNone/>
            </a:pPr>
            <a:r>
              <a:t/>
            </a:r>
            <a:endParaRPr sz="1941">
              <a:solidFill>
                <a:srgbClr val="FF3300"/>
              </a:solidFill>
              <a:latin typeface="Arial Narrow"/>
              <a:ea typeface="Arial Narrow"/>
              <a:cs typeface="Arial Narrow"/>
              <a:sym typeface="Arial Narrow"/>
            </a:endParaRPr>
          </a:p>
        </p:txBody>
      </p:sp>
      <p:sp>
        <p:nvSpPr>
          <p:cNvPr id="9948" name="Google Shape;9948;p1505"/>
          <p:cNvSpPr/>
          <p:nvPr/>
        </p:nvSpPr>
        <p:spPr>
          <a:xfrm>
            <a:off x="2501714" y="2742639"/>
            <a:ext cx="2260787" cy="2330824"/>
          </a:xfrm>
          <a:prstGeom prst="ellipse">
            <a:avLst/>
          </a:prstGeom>
          <a:solidFill>
            <a:srgbClr val="FFCCFF">
              <a:alpha val="75686"/>
            </a:srgbClr>
          </a:solidFill>
          <a:ln cap="flat" cmpd="sng" w="28575">
            <a:solidFill>
              <a:srgbClr val="FF3300"/>
            </a:solidFill>
            <a:prstDash val="solid"/>
            <a:round/>
            <a:headEnd len="sm" w="sm" type="none"/>
            <a:tailEnd len="sm" w="sm" type="none"/>
          </a:ln>
        </p:spPr>
        <p:txBody>
          <a:bodyPr anchorCtr="0" anchor="ctr" bIns="42500" lIns="85025" spcFirstLastPara="1" rIns="85025" wrap="square" tIns="42500">
            <a:noAutofit/>
          </a:bodyPr>
          <a:lstStyle/>
          <a:p>
            <a:pPr indent="0" lvl="0" marL="0" marR="0" rtl="0" algn="ctr">
              <a:spcBef>
                <a:spcPts val="0"/>
              </a:spcBef>
              <a:spcAft>
                <a:spcPts val="0"/>
              </a:spcAft>
              <a:buNone/>
            </a:pPr>
            <a:r>
              <a:t/>
            </a:r>
            <a:endParaRPr sz="1941">
              <a:solidFill>
                <a:srgbClr val="FF3300"/>
              </a:solidFill>
              <a:latin typeface="Arial Narrow"/>
              <a:ea typeface="Arial Narrow"/>
              <a:cs typeface="Arial Narrow"/>
              <a:sym typeface="Arial Narrow"/>
            </a:endParaRPr>
          </a:p>
        </p:txBody>
      </p:sp>
      <p:sp>
        <p:nvSpPr>
          <p:cNvPr id="9949" name="Google Shape;9949;p1505"/>
          <p:cNvSpPr/>
          <p:nvPr/>
        </p:nvSpPr>
        <p:spPr>
          <a:xfrm>
            <a:off x="4423522" y="3504640"/>
            <a:ext cx="2367243"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Chemical</a:t>
            </a:r>
            <a:endParaRPr/>
          </a:p>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Transformations</a:t>
            </a:r>
            <a:endParaRPr/>
          </a:p>
        </p:txBody>
      </p:sp>
      <p:sp>
        <p:nvSpPr>
          <p:cNvPr id="9950" name="Google Shape;9950;p1505"/>
          <p:cNvSpPr/>
          <p:nvPr/>
        </p:nvSpPr>
        <p:spPr>
          <a:xfrm>
            <a:off x="2937685" y="3581680"/>
            <a:ext cx="1271182"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Fundamental</a:t>
            </a:r>
            <a:endParaRPr/>
          </a:p>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Interactions</a:t>
            </a:r>
            <a:endParaRPr/>
          </a:p>
        </p:txBody>
      </p:sp>
      <p:sp>
        <p:nvSpPr>
          <p:cNvPr id="9951" name="Google Shape;9951;p1505"/>
          <p:cNvSpPr/>
          <p:nvPr/>
        </p:nvSpPr>
        <p:spPr>
          <a:xfrm>
            <a:off x="3388379" y="1218639"/>
            <a:ext cx="2262187" cy="2330824"/>
          </a:xfrm>
          <a:prstGeom prst="ellipse">
            <a:avLst/>
          </a:prstGeom>
          <a:solidFill>
            <a:srgbClr val="BBE0E3">
              <a:alpha val="57647"/>
            </a:srgbClr>
          </a:solidFill>
          <a:ln cap="flat" cmpd="sng" w="28575">
            <a:solidFill>
              <a:schemeClr val="accent2"/>
            </a:solidFill>
            <a:prstDash val="solid"/>
            <a:round/>
            <a:headEnd len="sm" w="sm" type="none"/>
            <a:tailEnd len="sm" w="sm" type="none"/>
          </a:ln>
        </p:spPr>
        <p:txBody>
          <a:bodyPr anchorCtr="0" anchor="ctr" bIns="44925" lIns="89875" spcFirstLastPara="1" rIns="89875" wrap="square" tIns="44925">
            <a:noAutofit/>
          </a:bodyPr>
          <a:lstStyle/>
          <a:p>
            <a:pPr indent="0" lvl="0" marL="0" marR="0" rtl="0" algn="ctr">
              <a:spcBef>
                <a:spcPts val="0"/>
              </a:spcBef>
              <a:spcAft>
                <a:spcPts val="0"/>
              </a:spcAft>
              <a:buNone/>
            </a:pPr>
            <a:r>
              <a:t/>
            </a:r>
            <a:endParaRPr sz="1941">
              <a:solidFill>
                <a:srgbClr val="000000"/>
              </a:solidFill>
              <a:latin typeface="Arial Narrow"/>
              <a:ea typeface="Arial Narrow"/>
              <a:cs typeface="Arial Narrow"/>
              <a:sym typeface="Arial Narrow"/>
            </a:endParaRPr>
          </a:p>
        </p:txBody>
      </p:sp>
      <p:sp>
        <p:nvSpPr>
          <p:cNvPr id="9952" name="Google Shape;9952;p1505"/>
          <p:cNvSpPr/>
          <p:nvPr/>
        </p:nvSpPr>
        <p:spPr>
          <a:xfrm>
            <a:off x="3832412" y="1905000"/>
            <a:ext cx="1487581"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Photo- and Biochemistry</a:t>
            </a:r>
            <a:endParaRPr/>
          </a:p>
        </p:txBody>
      </p:sp>
      <p:sp>
        <p:nvSpPr>
          <p:cNvPr id="9953" name="Google Shape;9953;p1505"/>
          <p:cNvSpPr txBox="1"/>
          <p:nvPr/>
        </p:nvSpPr>
        <p:spPr>
          <a:xfrm>
            <a:off x="134471" y="2819681"/>
            <a:ext cx="2367243" cy="2530372"/>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Structural and dynamical studies of atoms, molecules, and nanostructures; description of their interactions with external stimuli (photons, electrons) at full quantum detail</a:t>
            </a:r>
            <a:endParaRPr/>
          </a:p>
        </p:txBody>
      </p:sp>
      <p:sp>
        <p:nvSpPr>
          <p:cNvPr id="9954" name="Google Shape;9954;p1505"/>
          <p:cNvSpPr txBox="1"/>
          <p:nvPr/>
        </p:nvSpPr>
        <p:spPr>
          <a:xfrm>
            <a:off x="1095375" y="1524001"/>
            <a:ext cx="1997449" cy="823860"/>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Application of physical science tools to biochemical systems</a:t>
            </a:r>
            <a:endParaRPr/>
          </a:p>
        </p:txBody>
      </p:sp>
      <p:cxnSp>
        <p:nvCxnSpPr>
          <p:cNvPr id="9955" name="Google Shape;9955;p1505"/>
          <p:cNvCxnSpPr/>
          <p:nvPr/>
        </p:nvCxnSpPr>
        <p:spPr>
          <a:xfrm>
            <a:off x="2871508" y="2361640"/>
            <a:ext cx="1109382" cy="686360"/>
          </a:xfrm>
          <a:prstGeom prst="straightConnector1">
            <a:avLst/>
          </a:prstGeom>
          <a:noFill/>
          <a:ln cap="flat" cmpd="sng" w="19050">
            <a:solidFill>
              <a:schemeClr val="dk1"/>
            </a:solidFill>
            <a:prstDash val="solid"/>
            <a:round/>
            <a:headEnd len="med" w="med" type="none"/>
            <a:tailEnd len="med" w="med" type="triangle"/>
          </a:ln>
        </p:spPr>
      </p:cxnSp>
      <p:sp>
        <p:nvSpPr>
          <p:cNvPr id="9956" name="Google Shape;9956;p1505"/>
          <p:cNvSpPr txBox="1"/>
          <p:nvPr/>
        </p:nvSpPr>
        <p:spPr>
          <a:xfrm>
            <a:off x="6199654" y="2438681"/>
            <a:ext cx="1626254" cy="579497"/>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Biomimetic catalytic systems</a:t>
            </a:r>
            <a:endParaRPr/>
          </a:p>
        </p:txBody>
      </p:sp>
      <p:cxnSp>
        <p:nvCxnSpPr>
          <p:cNvPr id="9957" name="Google Shape;9957;p1505"/>
          <p:cNvCxnSpPr/>
          <p:nvPr/>
        </p:nvCxnSpPr>
        <p:spPr>
          <a:xfrm flipH="1">
            <a:off x="5090272" y="2742640"/>
            <a:ext cx="1256460" cy="305360"/>
          </a:xfrm>
          <a:prstGeom prst="straightConnector1">
            <a:avLst/>
          </a:prstGeom>
          <a:noFill/>
          <a:ln cap="flat" cmpd="sng" w="19050">
            <a:solidFill>
              <a:schemeClr val="dk1"/>
            </a:solidFill>
            <a:prstDash val="solid"/>
            <a:round/>
            <a:headEnd len="med" w="med" type="none"/>
            <a:tailEnd len="med" w="med" type="triangle"/>
          </a:ln>
        </p:spPr>
      </p:cxnSp>
      <p:sp>
        <p:nvSpPr>
          <p:cNvPr id="9958" name="Google Shape;9958;p1505"/>
          <p:cNvSpPr txBox="1"/>
          <p:nvPr/>
        </p:nvSpPr>
        <p:spPr>
          <a:xfrm>
            <a:off x="3758174" y="4877361"/>
            <a:ext cx="1627654" cy="823860"/>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Interfacial nanoscale chemistry</a:t>
            </a:r>
            <a:endParaRPr/>
          </a:p>
        </p:txBody>
      </p:sp>
      <p:cxnSp>
        <p:nvCxnSpPr>
          <p:cNvPr id="9959" name="Google Shape;9959;p1505"/>
          <p:cNvCxnSpPr/>
          <p:nvPr/>
        </p:nvCxnSpPr>
        <p:spPr>
          <a:xfrm rot="10800000">
            <a:off x="4572000" y="3885640"/>
            <a:ext cx="0" cy="991721"/>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